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57" r:id="rId3"/>
    <p:sldId id="258" r:id="rId4"/>
    <p:sldId id="261" r:id="rId5"/>
    <p:sldId id="262" r:id="rId6"/>
    <p:sldId id="268" r:id="rId7"/>
    <p:sldId id="263" r:id="rId8"/>
    <p:sldId id="265" r:id="rId9"/>
    <p:sldId id="266" r:id="rId10"/>
    <p:sldId id="267" r:id="rId11"/>
    <p:sldId id="276" r:id="rId12"/>
    <p:sldId id="269" r:id="rId13"/>
    <p:sldId id="270" r:id="rId14"/>
    <p:sldId id="271" r:id="rId15"/>
    <p:sldId id="272" r:id="rId16"/>
    <p:sldId id="282" r:id="rId17"/>
    <p:sldId id="279" r:id="rId18"/>
    <p:sldId id="273" r:id="rId19"/>
    <p:sldId id="274" r:id="rId20"/>
    <p:sldId id="277" r:id="rId21"/>
    <p:sldId id="283" r:id="rId22"/>
    <p:sldId id="278" r:id="rId23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A34340-EE43-4185-85FE-966923AA9CE7}" v="4050" dt="2023-11-13T11:53:11.792"/>
    <p1510:client id="{D20C618F-02DD-4B0E-A6F3-9DEA0ECBE918}" v="3149" dt="2023-11-13T12:05:18.7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038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110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6131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1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59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8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6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86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0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0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58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9740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74" r:id="rId6"/>
    <p:sldLayoutId id="2147483769" r:id="rId7"/>
    <p:sldLayoutId id="2147483770" r:id="rId8"/>
    <p:sldLayoutId id="2147483771" r:id="rId9"/>
    <p:sldLayoutId id="2147483773" r:id="rId10"/>
    <p:sldLayoutId id="2147483772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FE6EC04-3056-0FC9-2B14-BD70AF47C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4655" y="1443134"/>
            <a:ext cx="4989953" cy="2908103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/>
              <a:t>Large Language Models in Reinforcement Learning – A Comparison of Methods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ACEE303-E87D-FAB1-F62F-1A88EBD96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0562" y="4681728"/>
            <a:ext cx="4931338" cy="1295400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100"/>
              <a:t>Authored by: Jonatan Hoffmann Hanssen, Gregor </a:t>
            </a:r>
            <a:r>
              <a:rPr lang="en-US" sz="1100" err="1"/>
              <a:t>Kajda</a:t>
            </a:r>
            <a:r>
              <a:rPr lang="en-US" sz="1100"/>
              <a:t>, Adrian Duric</a:t>
            </a:r>
          </a:p>
          <a:p>
            <a:pPr>
              <a:lnSpc>
                <a:spcPct val="120000"/>
              </a:lnSpc>
            </a:pPr>
            <a:r>
              <a:rPr lang="en-US" sz="1100"/>
              <a:t>Supervisors: Katrine </a:t>
            </a:r>
            <a:r>
              <a:rPr lang="en-US" sz="1100" err="1"/>
              <a:t>Nergård</a:t>
            </a:r>
            <a:r>
              <a:rPr lang="en-US" sz="1100"/>
              <a:t>, Kai Olav </a:t>
            </a:r>
            <a:r>
              <a:rPr lang="en-US" sz="1100" err="1"/>
              <a:t>Ellefsen</a:t>
            </a:r>
            <a:endParaRPr lang="en-US" sz="1100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6A94FBB1-C308-27BB-5410-ECB7F9200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97" r="22697"/>
          <a:stretch/>
        </p:blipFill>
        <p:spPr>
          <a:xfrm>
            <a:off x="1098565" y="770114"/>
            <a:ext cx="4411787" cy="4847509"/>
          </a:xfrm>
          <a:custGeom>
            <a:avLst/>
            <a:gdLst/>
            <a:ahLst/>
            <a:cxnLst/>
            <a:rect l="l" t="t" r="r" b="b"/>
            <a:pathLst>
              <a:path w="2518883" h="2860724">
                <a:moveTo>
                  <a:pt x="0" y="0"/>
                </a:moveTo>
                <a:lnTo>
                  <a:pt x="2518883" y="0"/>
                </a:lnTo>
                <a:lnTo>
                  <a:pt x="2518883" y="2860724"/>
                </a:lnTo>
                <a:lnTo>
                  <a:pt x="0" y="2860724"/>
                </a:lnTo>
                <a:close/>
              </a:path>
            </a:pathLst>
          </a:custGeom>
          <a:noFill/>
          <a:effectLst/>
        </p:spPr>
      </p:pic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5AECE3F6-DF59-45FF-9C05-00849569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04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7">
            <a:extLst>
              <a:ext uri="{FF2B5EF4-FFF2-40B4-BE49-F238E27FC236}">
                <a16:creationId xmlns:a16="http://schemas.microsoft.com/office/drawing/2014/main" id="{32E95C4D-CC3C-4C9D-B8E6-271568C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B7EE2-0DA6-35DF-B0C2-6A47A44A86A4}"/>
              </a:ext>
            </a:extLst>
          </p:cNvPr>
          <p:cNvSpPr txBox="1"/>
          <p:nvPr/>
        </p:nvSpPr>
        <p:spPr>
          <a:xfrm>
            <a:off x="390938" y="2398642"/>
            <a:ext cx="2888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64FF4-4AD9-5BD0-621C-B0FF4C23AD43}"/>
              </a:ext>
            </a:extLst>
          </p:cNvPr>
          <p:cNvSpPr txBox="1"/>
          <p:nvPr/>
        </p:nvSpPr>
        <p:spPr>
          <a:xfrm>
            <a:off x="3207024" y="2279372"/>
            <a:ext cx="210046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"I see a yellow key directly in front, see a yellow door right and forward"</a:t>
            </a:r>
          </a:p>
        </p:txBody>
      </p:sp>
      <p:pic>
        <p:nvPicPr>
          <p:cNvPr id="9" name="Picture 8" descr="A small toy figure in the dirt&#10;&#10;Description automatically generated">
            <a:extLst>
              <a:ext uri="{FF2B5EF4-FFF2-40B4-BE49-F238E27FC236}">
                <a16:creationId xmlns:a16="http://schemas.microsoft.com/office/drawing/2014/main" id="{51E2E5AC-6852-4786-3FF6-BC89615FDE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73" t="39291" r="36232" b="38325"/>
          <a:stretch/>
        </p:blipFill>
        <p:spPr>
          <a:xfrm>
            <a:off x="5526157" y="2739888"/>
            <a:ext cx="748752" cy="9210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2A1FC6-F2BA-514C-1E54-8367AFD8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461" y="431386"/>
            <a:ext cx="6209736" cy="895111"/>
          </a:xfrm>
        </p:spPr>
        <p:txBody>
          <a:bodyPr/>
          <a:lstStyle/>
          <a:p>
            <a:r>
              <a:rPr lang="en-US"/>
              <a:t>Pipeline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560BD61-AA55-E7EA-0135-2F8DF4EC3AE0}"/>
              </a:ext>
            </a:extLst>
          </p:cNvPr>
          <p:cNvSpPr/>
          <p:nvPr/>
        </p:nvSpPr>
        <p:spPr>
          <a:xfrm rot="-1440000">
            <a:off x="2045016" y="3041923"/>
            <a:ext cx="1086678" cy="3180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3CA5FB-5F80-F4A5-C549-1FA00CCC8DFA}"/>
              </a:ext>
            </a:extLst>
          </p:cNvPr>
          <p:cNvSpPr txBox="1"/>
          <p:nvPr/>
        </p:nvSpPr>
        <p:spPr>
          <a:xfrm rot="-1380000">
            <a:off x="1881808" y="2419169"/>
            <a:ext cx="12788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State captioner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5A85E36-93C0-681F-4D61-05AB3FE7A97A}"/>
              </a:ext>
            </a:extLst>
          </p:cNvPr>
          <p:cNvSpPr/>
          <p:nvPr/>
        </p:nvSpPr>
        <p:spPr>
          <a:xfrm>
            <a:off x="5433390" y="2451651"/>
            <a:ext cx="1398104" cy="3180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056A9D-B1A6-3DF4-CDCD-A19FC84CA7C4}"/>
              </a:ext>
            </a:extLst>
          </p:cNvPr>
          <p:cNvSpPr txBox="1"/>
          <p:nvPr/>
        </p:nvSpPr>
        <p:spPr>
          <a:xfrm>
            <a:off x="5526154" y="2120345"/>
            <a:ext cx="12788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LLM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FF67CE-3450-2EB4-4696-FA856CDDB5A0}"/>
              </a:ext>
            </a:extLst>
          </p:cNvPr>
          <p:cNvSpPr txBox="1"/>
          <p:nvPr/>
        </p:nvSpPr>
        <p:spPr>
          <a:xfrm>
            <a:off x="6904380" y="2279371"/>
            <a:ext cx="23257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"You should pick up the yellow key"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31E13D7-3914-A397-A4B4-3548B8D885BF}"/>
              </a:ext>
            </a:extLst>
          </p:cNvPr>
          <p:cNvSpPr/>
          <p:nvPr/>
        </p:nvSpPr>
        <p:spPr>
          <a:xfrm rot="1920000">
            <a:off x="1892052" y="4602863"/>
            <a:ext cx="1159566" cy="3180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AD3E8C-9CA3-D484-FA68-033683EB1714}"/>
              </a:ext>
            </a:extLst>
          </p:cNvPr>
          <p:cNvSpPr txBox="1"/>
          <p:nvPr/>
        </p:nvSpPr>
        <p:spPr>
          <a:xfrm rot="1920000">
            <a:off x="2027580" y="4340085"/>
            <a:ext cx="12788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PPO</a:t>
            </a:r>
          </a:p>
        </p:txBody>
      </p:sp>
      <p:pic>
        <p:nvPicPr>
          <p:cNvPr id="26" name="Picture 25" descr="A screenshot of a game&#10;&#10;Description automatically generated">
            <a:extLst>
              <a:ext uri="{FF2B5EF4-FFF2-40B4-BE49-F238E27FC236}">
                <a16:creationId xmlns:a16="http://schemas.microsoft.com/office/drawing/2014/main" id="{D949CE22-C970-2094-0F83-4EAC5A86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14" y="2880796"/>
            <a:ext cx="1663148" cy="16463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67DE812-B0C7-70DF-2D0C-183ECE3D142F}"/>
              </a:ext>
            </a:extLst>
          </p:cNvPr>
          <p:cNvSpPr txBox="1"/>
          <p:nvPr/>
        </p:nvSpPr>
        <p:spPr>
          <a:xfrm>
            <a:off x="3028119" y="4605127"/>
            <a:ext cx="253779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Move forward:   15%</a:t>
            </a:r>
          </a:p>
          <a:p>
            <a:r>
              <a:rPr lang="en-US"/>
              <a:t>Turn right:           20%</a:t>
            </a:r>
          </a:p>
          <a:p>
            <a:r>
              <a:rPr lang="en-US"/>
              <a:t>Turn left:              15%</a:t>
            </a:r>
          </a:p>
          <a:p>
            <a:r>
              <a:rPr lang="en-US" b="1"/>
              <a:t>Pick up:                50%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9066572-6BD6-0192-98DE-4BD46990A718}"/>
              </a:ext>
            </a:extLst>
          </p:cNvPr>
          <p:cNvSpPr/>
          <p:nvPr/>
        </p:nvSpPr>
        <p:spPr>
          <a:xfrm>
            <a:off x="5649606" y="5023122"/>
            <a:ext cx="1086678" cy="3180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95EDB2-B7ED-6172-D7DE-487BDC000F02}"/>
              </a:ext>
            </a:extLst>
          </p:cNvPr>
          <p:cNvSpPr txBox="1"/>
          <p:nvPr/>
        </p:nvSpPr>
        <p:spPr>
          <a:xfrm>
            <a:off x="5625546" y="4439476"/>
            <a:ext cx="12788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Action captioner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EFD1AE-F427-CDCA-ADF6-C148F755D27B}"/>
              </a:ext>
            </a:extLst>
          </p:cNvPr>
          <p:cNvSpPr txBox="1"/>
          <p:nvPr/>
        </p:nvSpPr>
        <p:spPr>
          <a:xfrm>
            <a:off x="6765232" y="4969561"/>
            <a:ext cx="23257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"Pick up yellow key"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A8FD4C1-B5D3-9979-D37F-9999739A5F9E}"/>
              </a:ext>
            </a:extLst>
          </p:cNvPr>
          <p:cNvSpPr/>
          <p:nvPr/>
        </p:nvSpPr>
        <p:spPr>
          <a:xfrm rot="19620000">
            <a:off x="9137371" y="4479232"/>
            <a:ext cx="1398104" cy="3180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C7EF1DD-1D71-D9DD-463E-5727F06F9628}"/>
              </a:ext>
            </a:extLst>
          </p:cNvPr>
          <p:cNvSpPr/>
          <p:nvPr/>
        </p:nvSpPr>
        <p:spPr>
          <a:xfrm rot="1620000">
            <a:off x="9084362" y="2948606"/>
            <a:ext cx="1398104" cy="3180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9E8EB3-D806-F19A-AD3D-46FA554865E4}"/>
              </a:ext>
            </a:extLst>
          </p:cNvPr>
          <p:cNvSpPr txBox="1"/>
          <p:nvPr/>
        </p:nvSpPr>
        <p:spPr>
          <a:xfrm>
            <a:off x="10482467" y="3339545"/>
            <a:ext cx="119269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Semantic similarity: 93%</a:t>
            </a:r>
          </a:p>
        </p:txBody>
      </p:sp>
    </p:spTree>
    <p:extLst>
      <p:ext uri="{BB962C8B-B14F-4D97-AF65-F5344CB8AC3E}">
        <p14:creationId xmlns:p14="http://schemas.microsoft.com/office/powerpoint/2010/main" val="3148577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BB18225-2485-4FB6-B9D2-3863ADBE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78" y="665389"/>
            <a:ext cx="5295900" cy="1507193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700" spc="600"/>
              <a:t>Llama 2: our </a:t>
            </a:r>
            <a:r>
              <a:rPr lang="en-US" sz="2700" spc="600" err="1"/>
              <a:t>llm</a:t>
            </a:r>
            <a:r>
              <a:rPr lang="en-US" sz="2700" spc="600"/>
              <a:t> of "choice"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D8FC4EE-5A75-4308-9996-349EFD0C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479" y="2400301"/>
            <a:ext cx="5295900" cy="36956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/>
              <a:t>An open source LLM that we can run locally</a:t>
            </a:r>
          </a:p>
          <a:p>
            <a:r>
              <a:rPr lang="en-US" sz="1900"/>
              <a:t>Llama 2 offers a great price to performance ratio of</a:t>
            </a:r>
            <a:endParaRPr lang="en-US"/>
          </a:p>
          <a:p>
            <a:pPr lvl="1"/>
            <a:r>
              <a:rPr lang="en-US" sz="1700"/>
              <a:t>Bad performance</a:t>
            </a:r>
          </a:p>
          <a:p>
            <a:pPr lvl="1"/>
            <a:r>
              <a:rPr lang="en-US" sz="1700"/>
              <a:t>For 0 dollar (infinite ratio!)</a:t>
            </a:r>
          </a:p>
          <a:p>
            <a:pPr>
              <a:buFont typeface="Arial" panose="020B0304020202020204" pitchFamily="34" charset="0"/>
              <a:buChar char="•"/>
            </a:pPr>
            <a:r>
              <a:rPr lang="en-US" sz="1900"/>
              <a:t>This leads to some problems in more complicated environments, but in general it is good enough 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900"/>
          </a:p>
          <a:p>
            <a:pPr>
              <a:buFont typeface="Arial" panose="020B0304020202020204" pitchFamily="34" charset="0"/>
              <a:buChar char="•"/>
            </a:pPr>
            <a:endParaRPr lang="en-US" sz="1900"/>
          </a:p>
          <a:p>
            <a:pPr lvl="1"/>
            <a:endParaRPr lang="en-US" sz="1700"/>
          </a:p>
          <a:p>
            <a:pPr>
              <a:buFont typeface="Arial" panose="020B0304020202020204" pitchFamily="34" charset="0"/>
              <a:buChar char="•"/>
            </a:pPr>
            <a:endParaRPr lang="en-US" sz="1900"/>
          </a:p>
          <a:p>
            <a:pPr marL="0" indent="0">
              <a:buNone/>
            </a:pPr>
            <a:endParaRPr lang="en-US" sz="1900"/>
          </a:p>
        </p:txBody>
      </p:sp>
      <p:sp>
        <p:nvSpPr>
          <p:cNvPr id="16" name="Slide Number Placeholder 17">
            <a:extLst>
              <a:ext uri="{FF2B5EF4-FFF2-40B4-BE49-F238E27FC236}">
                <a16:creationId xmlns:a16="http://schemas.microsoft.com/office/drawing/2014/main" id="{32E95C4D-CC3C-4C9D-B8E6-271568C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3" name="Picture 2" descr="A dog with a watermelon hat&#10;&#10;Description automatically generated">
            <a:extLst>
              <a:ext uri="{FF2B5EF4-FFF2-40B4-BE49-F238E27FC236}">
                <a16:creationId xmlns:a16="http://schemas.microsoft.com/office/drawing/2014/main" id="{B61ACB23-4049-3F83-BDBB-B4BD45502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2" y="1390973"/>
            <a:ext cx="418605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60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BB18225-2485-4FB6-B9D2-3863ADBE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78" y="665389"/>
            <a:ext cx="5295900" cy="1507193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700" spc="600"/>
              <a:t>Our Policy influencing method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D8FC4EE-5A75-4308-9996-349EFD0C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479" y="2400301"/>
            <a:ext cx="5295900" cy="36956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/>
              <a:t>Semantic similarity is compared to all possible actions given the state</a:t>
            </a:r>
            <a:endParaRPr lang="en-US"/>
          </a:p>
          <a:p>
            <a:r>
              <a:rPr lang="en-US" sz="1900"/>
              <a:t>Semantic sim. is added directly to logits from Actor in PPO, influencing action probabilities</a:t>
            </a:r>
          </a:p>
          <a:p>
            <a:pPr marL="228600" lvl="1" indent="0">
              <a:buNone/>
            </a:pPr>
            <a:endParaRPr lang="en-US" sz="1700"/>
          </a:p>
          <a:p>
            <a:pPr marL="228600"/>
            <a:endParaRPr lang="en-US" sz="1900"/>
          </a:p>
          <a:p>
            <a:pPr>
              <a:buFont typeface="Arial" panose="020B0304020202020204" pitchFamily="34" charset="0"/>
            </a:pPr>
            <a:endParaRPr lang="en-US" sz="1900"/>
          </a:p>
          <a:p>
            <a:pPr lvl="1"/>
            <a:endParaRPr lang="en-US" sz="1700"/>
          </a:p>
          <a:p>
            <a:pPr>
              <a:buFont typeface="Arial" panose="020B0304020202020204" pitchFamily="34" charset="0"/>
              <a:buChar char="•"/>
            </a:pPr>
            <a:endParaRPr lang="en-US" sz="1900"/>
          </a:p>
          <a:p>
            <a:pPr marL="0" indent="0">
              <a:buNone/>
            </a:pPr>
            <a:endParaRPr lang="en-US" sz="1900"/>
          </a:p>
        </p:txBody>
      </p:sp>
      <p:sp>
        <p:nvSpPr>
          <p:cNvPr id="16" name="Slide Number Placeholder 17">
            <a:extLst>
              <a:ext uri="{FF2B5EF4-FFF2-40B4-BE49-F238E27FC236}">
                <a16:creationId xmlns:a16="http://schemas.microsoft.com/office/drawing/2014/main" id="{32E95C4D-CC3C-4C9D-B8E6-271568C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4" name="Bilde 3" descr="Coach Carter movie review &amp; film summary (2005) | Roger Ebert">
            <a:extLst>
              <a:ext uri="{FF2B5EF4-FFF2-40B4-BE49-F238E27FC236}">
                <a16:creationId xmlns:a16="http://schemas.microsoft.com/office/drawing/2014/main" id="{A9B78DED-9EC5-A81E-2C5A-790CAB767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32" y="1032042"/>
            <a:ext cx="4680332" cy="3242373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156BB231-6FDB-09A1-6D93-F03329F28967}"/>
              </a:ext>
            </a:extLst>
          </p:cNvPr>
          <p:cNvSpPr txBox="1"/>
          <p:nvPr/>
        </p:nvSpPr>
        <p:spPr>
          <a:xfrm>
            <a:off x="569204" y="4278216"/>
            <a:ext cx="467298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1100"/>
              <a:t>Policy </a:t>
            </a:r>
            <a:r>
              <a:rPr lang="nb-NO" sz="1100" err="1"/>
              <a:t>Influencing</a:t>
            </a:r>
            <a:r>
              <a:rPr lang="nb-NO" sz="1100"/>
              <a:t> </a:t>
            </a:r>
            <a:r>
              <a:rPr lang="nb-NO" sz="1100" err="1"/>
              <a:t>gives</a:t>
            </a:r>
            <a:r>
              <a:rPr lang="nb-NO" sz="1100"/>
              <a:t> more </a:t>
            </a:r>
            <a:r>
              <a:rPr lang="nb-NO" sz="1100" err="1"/>
              <a:t>direct</a:t>
            </a:r>
            <a:r>
              <a:rPr lang="nb-NO" sz="1100"/>
              <a:t> </a:t>
            </a:r>
            <a:r>
              <a:rPr lang="nb-NO" sz="1100" err="1"/>
              <a:t>instructions</a:t>
            </a:r>
            <a:r>
              <a:rPr lang="nb-NO" sz="1100"/>
              <a:t>, like an Oscar </a:t>
            </a:r>
            <a:r>
              <a:rPr lang="nb-NO" sz="1100" err="1"/>
              <a:t>award-winning</a:t>
            </a:r>
            <a:r>
              <a:rPr lang="nb-NO" sz="1100"/>
              <a:t> </a:t>
            </a:r>
            <a:r>
              <a:rPr lang="nb-NO" sz="1100" err="1"/>
              <a:t>coach</a:t>
            </a:r>
            <a:r>
              <a:rPr lang="nb-NO" sz="1100"/>
              <a:t> </a:t>
            </a:r>
            <a:r>
              <a:rPr lang="nb-NO" sz="1100" err="1"/>
              <a:t>gives</a:t>
            </a:r>
            <a:r>
              <a:rPr lang="nb-NO" sz="1100"/>
              <a:t> to a </a:t>
            </a:r>
            <a:r>
              <a:rPr lang="nb-NO" sz="1100" err="1"/>
              <a:t>player</a:t>
            </a:r>
            <a:r>
              <a:rPr lang="nb-NO" sz="11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4242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BB18225-2485-4FB6-B9D2-3863ADBE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78" y="665389"/>
            <a:ext cx="5295900" cy="1507193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700" spc="600"/>
              <a:t>Our Reward shaping method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D8FC4EE-5A75-4308-9996-349EFD0C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479" y="2400301"/>
            <a:ext cx="5295900" cy="36956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/>
              <a:t>Following Du et Al.</a:t>
            </a:r>
            <a:endParaRPr lang="en-US"/>
          </a:p>
          <a:p>
            <a:r>
              <a:rPr lang="en-US" sz="1900"/>
              <a:t>Same as can be seen in the pipeline slide</a:t>
            </a:r>
          </a:p>
          <a:p>
            <a:r>
              <a:rPr lang="en-US" sz="1900"/>
              <a:t>Compared to policy influencing, this is less direct as it affects action probabilities only through backpropagation after the episode is completed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900"/>
          </a:p>
          <a:p>
            <a:pPr>
              <a:buFont typeface="Arial" panose="020B0304020202020204" pitchFamily="34" charset="0"/>
              <a:buChar char="•"/>
            </a:pPr>
            <a:endParaRPr lang="en-US" sz="1900"/>
          </a:p>
          <a:p>
            <a:pPr lvl="1"/>
            <a:endParaRPr lang="en-US" sz="1700"/>
          </a:p>
          <a:p>
            <a:pPr>
              <a:buFont typeface="Arial" panose="020B0304020202020204" pitchFamily="34" charset="0"/>
              <a:buChar char="•"/>
            </a:pPr>
            <a:endParaRPr lang="en-US" sz="1900"/>
          </a:p>
          <a:p>
            <a:pPr marL="0" indent="0">
              <a:buNone/>
            </a:pPr>
            <a:endParaRPr lang="en-US" sz="1900"/>
          </a:p>
        </p:txBody>
      </p:sp>
      <p:sp>
        <p:nvSpPr>
          <p:cNvPr id="16" name="Slide Number Placeholder 17">
            <a:extLst>
              <a:ext uri="{FF2B5EF4-FFF2-40B4-BE49-F238E27FC236}">
                <a16:creationId xmlns:a16="http://schemas.microsoft.com/office/drawing/2014/main" id="{32E95C4D-CC3C-4C9D-B8E6-271568C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3" name="Bilde 2" descr="Advisor vs. Adviser: What's the Big Deal? – Global Wealth Advisors">
            <a:extLst>
              <a:ext uri="{FF2B5EF4-FFF2-40B4-BE49-F238E27FC236}">
                <a16:creationId xmlns:a16="http://schemas.microsoft.com/office/drawing/2014/main" id="{C6D2E594-1E6E-EEB4-FA63-015BF7A81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34" y="1393340"/>
            <a:ext cx="4301387" cy="2859462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8BC6A18E-5AD6-12A6-33B8-EEE9AF6FBBB0}"/>
              </a:ext>
            </a:extLst>
          </p:cNvPr>
          <p:cNvSpPr txBox="1"/>
          <p:nvPr/>
        </p:nvSpPr>
        <p:spPr>
          <a:xfrm>
            <a:off x="1120048" y="4250675"/>
            <a:ext cx="430575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1100" err="1"/>
              <a:t>Reward</a:t>
            </a:r>
            <a:r>
              <a:rPr lang="nb-NO" sz="1100"/>
              <a:t> shaping </a:t>
            </a:r>
            <a:r>
              <a:rPr lang="nb-NO" sz="1100" err="1"/>
              <a:t>gives</a:t>
            </a:r>
            <a:r>
              <a:rPr lang="nb-NO" sz="1100"/>
              <a:t> more </a:t>
            </a:r>
            <a:r>
              <a:rPr lang="nb-NO" sz="1100" err="1"/>
              <a:t>indirect</a:t>
            </a:r>
            <a:r>
              <a:rPr lang="nb-NO" sz="1100"/>
              <a:t> </a:t>
            </a:r>
            <a:r>
              <a:rPr lang="nb-NO" sz="1100" err="1"/>
              <a:t>advice</a:t>
            </a:r>
            <a:r>
              <a:rPr lang="nb-NO" sz="1100"/>
              <a:t>, like an </a:t>
            </a:r>
            <a:r>
              <a:rPr lang="nb-NO" sz="1100" err="1"/>
              <a:t>advisor</a:t>
            </a:r>
            <a:r>
              <a:rPr lang="nb-NO" sz="1100"/>
              <a:t> </a:t>
            </a:r>
            <a:r>
              <a:rPr lang="nb-NO" sz="1100" err="1"/>
              <a:t>gives</a:t>
            </a:r>
            <a:r>
              <a:rPr lang="nb-NO" sz="1100"/>
              <a:t> in a </a:t>
            </a:r>
            <a:r>
              <a:rPr lang="nb-NO" sz="1100" err="1"/>
              <a:t>stock</a:t>
            </a:r>
            <a:r>
              <a:rPr lang="nb-NO" sz="1100"/>
              <a:t> </a:t>
            </a:r>
            <a:r>
              <a:rPr lang="nb-NO" sz="1100" err="1"/>
              <a:t>photo</a:t>
            </a:r>
            <a:r>
              <a:rPr lang="nb-NO" sz="1100"/>
              <a:t>.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617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BB18225-2485-4FB6-B9D2-3863ADBE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78" y="665389"/>
            <a:ext cx="5295900" cy="1507193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700" spc="600"/>
              <a:t>Combination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D8FC4EE-5A75-4308-9996-349EFD0C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479" y="2400301"/>
            <a:ext cx="5295900" cy="36956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/>
              <a:t>Use both direct policy influencing and indirect reward shaping</a:t>
            </a:r>
            <a:endParaRPr lang="en-US"/>
          </a:p>
          <a:p>
            <a:r>
              <a:rPr lang="en-US" sz="1900"/>
              <a:t>Idea:</a:t>
            </a:r>
          </a:p>
          <a:p>
            <a:pPr lvl="1"/>
            <a:r>
              <a:rPr lang="en-US" sz="1700"/>
              <a:t>Policy influencing gives short term direct instructions</a:t>
            </a:r>
          </a:p>
          <a:p>
            <a:pPr lvl="1"/>
            <a:r>
              <a:rPr lang="en-US" sz="1700"/>
              <a:t>Reward shaping affects performance long term</a:t>
            </a:r>
          </a:p>
          <a:p>
            <a:pPr marL="228600"/>
            <a:endParaRPr lang="en-US" sz="1900"/>
          </a:p>
          <a:p>
            <a:pPr>
              <a:buFont typeface="Arial" panose="020B0304020202020204" pitchFamily="34" charset="0"/>
              <a:buChar char="•"/>
            </a:pPr>
            <a:endParaRPr lang="en-US" sz="1900"/>
          </a:p>
          <a:p>
            <a:pPr lvl="1"/>
            <a:endParaRPr lang="en-US" sz="1700"/>
          </a:p>
          <a:p>
            <a:pPr>
              <a:buFont typeface="Arial" panose="020B0304020202020204" pitchFamily="34" charset="0"/>
              <a:buChar char="•"/>
            </a:pPr>
            <a:endParaRPr lang="en-US" sz="1900"/>
          </a:p>
          <a:p>
            <a:pPr marL="0" indent="0">
              <a:buNone/>
            </a:pPr>
            <a:endParaRPr lang="en-US" sz="1900"/>
          </a:p>
        </p:txBody>
      </p:sp>
      <p:sp>
        <p:nvSpPr>
          <p:cNvPr id="16" name="Slide Number Placeholder 17">
            <a:extLst>
              <a:ext uri="{FF2B5EF4-FFF2-40B4-BE49-F238E27FC236}">
                <a16:creationId xmlns:a16="http://schemas.microsoft.com/office/drawing/2014/main" id="{32E95C4D-CC3C-4C9D-B8E6-271568C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3" name="Picture 2" descr="A child covering her ears with her hands&#10;&#10;Description automatically generated">
            <a:extLst>
              <a:ext uri="{FF2B5EF4-FFF2-40B4-BE49-F238E27FC236}">
                <a16:creationId xmlns:a16="http://schemas.microsoft.com/office/drawing/2014/main" id="{EB57A414-A217-E701-FC4F-7A9E69D2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31" y="1926328"/>
            <a:ext cx="4364063" cy="281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92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D000AA6-1491-42F5-AEB4-EB9AB05F6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420482"/>
            <a:ext cx="7027035" cy="269431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/>
              <a:t>Experiments</a:t>
            </a:r>
            <a:endParaRPr lang="nb-NO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CD241308-6BAA-4988-BE45-0671370E7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Details about Environments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8B762E-E798-4B94-97A0-B637EFCD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419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BB18225-2485-4FB6-B9D2-3863ADBE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78" y="665389"/>
            <a:ext cx="5295900" cy="1507193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700" spc="600"/>
              <a:t>Minigrid Environments</a:t>
            </a:r>
            <a:endParaRPr lang="nb-NO" err="1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D8FC4EE-5A75-4308-9996-349EFD0C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479" y="2400301"/>
            <a:ext cx="5295900" cy="36956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/>
              <a:t>Simple, grid-based environments</a:t>
            </a:r>
          </a:p>
          <a:p>
            <a:r>
              <a:rPr lang="en-US" sz="1900"/>
              <a:t>Sparse rewards</a:t>
            </a:r>
          </a:p>
          <a:p>
            <a:r>
              <a:rPr lang="en-US" sz="1900"/>
              <a:t>Varying degrees of complexity:</a:t>
            </a:r>
          </a:p>
          <a:p>
            <a:pPr lvl="1"/>
            <a:r>
              <a:rPr lang="en-US" sz="1700"/>
              <a:t>Simple: Empty (top left)</a:t>
            </a:r>
          </a:p>
          <a:p>
            <a:pPr lvl="1"/>
            <a:r>
              <a:rPr lang="en-US" sz="1700"/>
              <a:t>Medium: </a:t>
            </a:r>
            <a:r>
              <a:rPr lang="en-US" sz="1700" err="1"/>
              <a:t>DoorKey</a:t>
            </a:r>
            <a:r>
              <a:rPr lang="en-US" sz="1700"/>
              <a:t> (top right)</a:t>
            </a:r>
          </a:p>
          <a:p>
            <a:pPr lvl="1"/>
            <a:r>
              <a:rPr lang="en-US" sz="1700"/>
              <a:t>Complex: </a:t>
            </a:r>
            <a:r>
              <a:rPr lang="en-US" sz="1700" err="1"/>
              <a:t>UnlockPickup</a:t>
            </a:r>
            <a:r>
              <a:rPr lang="en-US" sz="1700"/>
              <a:t> (bottom)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900"/>
          </a:p>
          <a:p>
            <a:pPr>
              <a:buFont typeface="Arial" panose="020B0604020202020204" pitchFamily="34" charset="0"/>
              <a:buChar char="•"/>
            </a:pPr>
            <a:endParaRPr lang="en-US" sz="1900"/>
          </a:p>
          <a:p>
            <a:pPr>
              <a:buFont typeface="Arial" panose="020B0304020202020204" pitchFamily="34" charset="0"/>
              <a:buChar char="•"/>
            </a:pPr>
            <a:endParaRPr lang="en-US" sz="1900"/>
          </a:p>
          <a:p>
            <a:pPr lvl="1"/>
            <a:endParaRPr lang="en-US" sz="1700"/>
          </a:p>
          <a:p>
            <a:pPr>
              <a:buFont typeface="Arial" panose="020B0304020202020204" pitchFamily="34" charset="0"/>
              <a:buChar char="•"/>
            </a:pPr>
            <a:endParaRPr lang="en-US" sz="1900"/>
          </a:p>
          <a:p>
            <a:pPr marL="0" indent="0">
              <a:buNone/>
            </a:pPr>
            <a:endParaRPr lang="en-US" sz="1900"/>
          </a:p>
        </p:txBody>
      </p:sp>
      <p:sp>
        <p:nvSpPr>
          <p:cNvPr id="16" name="Slide Number Placeholder 17">
            <a:extLst>
              <a:ext uri="{FF2B5EF4-FFF2-40B4-BE49-F238E27FC236}">
                <a16:creationId xmlns:a16="http://schemas.microsoft.com/office/drawing/2014/main" id="{32E95C4D-CC3C-4C9D-B8E6-271568C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2" name="Picture 1" descr="A screenshot of a game&#10;&#10;Description automatically generated">
            <a:extLst>
              <a:ext uri="{FF2B5EF4-FFF2-40B4-BE49-F238E27FC236}">
                <a16:creationId xmlns:a16="http://schemas.microsoft.com/office/drawing/2014/main" id="{3F408E0D-B275-FFDF-F6A8-0DC271C7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90" y="616032"/>
            <a:ext cx="2396432" cy="2386308"/>
          </a:xfrm>
          <a:prstGeom prst="rect">
            <a:avLst/>
          </a:prstGeom>
        </p:spPr>
      </p:pic>
      <p:pic>
        <p:nvPicPr>
          <p:cNvPr id="5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11C906F3-8197-B167-F570-ED3D970EE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394" y="791257"/>
            <a:ext cx="2192358" cy="2215039"/>
          </a:xfrm>
          <a:prstGeom prst="rect">
            <a:avLst/>
          </a:prstGeom>
        </p:spPr>
      </p:pic>
      <p:pic>
        <p:nvPicPr>
          <p:cNvPr id="7" name="Picture 1" descr="A screenshot of a game&#10;&#10;Description automatically generated">
            <a:extLst>
              <a:ext uri="{FF2B5EF4-FFF2-40B4-BE49-F238E27FC236}">
                <a16:creationId xmlns:a16="http://schemas.microsoft.com/office/drawing/2014/main" id="{D48EE71F-D100-FBD5-2C96-7E07F46B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745" y="3056621"/>
            <a:ext cx="2391843" cy="2391843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FE97244C-FC3D-D22B-D639-0682ADC6DD9F}"/>
              </a:ext>
            </a:extLst>
          </p:cNvPr>
          <p:cNvSpPr txBox="1"/>
          <p:nvPr/>
        </p:nvSpPr>
        <p:spPr>
          <a:xfrm>
            <a:off x="449854" y="5480891"/>
            <a:ext cx="5196289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1100"/>
              <a:t>"In </a:t>
            </a:r>
            <a:r>
              <a:rPr lang="nb-NO" sz="1100" err="1"/>
              <a:t>the</a:t>
            </a:r>
            <a:r>
              <a:rPr lang="nb-NO" sz="1100"/>
              <a:t> </a:t>
            </a:r>
            <a:r>
              <a:rPr lang="nb-NO" sz="1100" err="1"/>
              <a:t>doorkey</a:t>
            </a:r>
            <a:r>
              <a:rPr lang="nb-NO" sz="1100"/>
              <a:t> </a:t>
            </a:r>
            <a:r>
              <a:rPr lang="nb-NO" sz="1100" err="1"/>
              <a:t>environment</a:t>
            </a:r>
            <a:r>
              <a:rPr lang="nb-NO" sz="1100"/>
              <a:t>, </a:t>
            </a:r>
            <a:r>
              <a:rPr lang="nb-NO" sz="1100" err="1"/>
              <a:t>doors</a:t>
            </a:r>
            <a:r>
              <a:rPr lang="nb-NO" sz="1100"/>
              <a:t> </a:t>
            </a:r>
            <a:r>
              <a:rPr lang="nb-NO" sz="1100" err="1"/>
              <a:t>guard</a:t>
            </a:r>
            <a:r>
              <a:rPr lang="nb-NO" sz="1100"/>
              <a:t> passages, </a:t>
            </a:r>
            <a:r>
              <a:rPr lang="nb-NO" sz="1100" err="1"/>
              <a:t>concealing</a:t>
            </a:r>
            <a:r>
              <a:rPr lang="nb-NO" sz="1100"/>
              <a:t> </a:t>
            </a:r>
            <a:r>
              <a:rPr lang="nb-NO" sz="1100" err="1"/>
              <a:t>the</a:t>
            </a:r>
            <a:r>
              <a:rPr lang="nb-NO" sz="1100"/>
              <a:t> </a:t>
            </a:r>
            <a:r>
              <a:rPr lang="nb-NO" sz="1100" err="1"/>
              <a:t>way</a:t>
            </a:r>
            <a:r>
              <a:rPr lang="nb-NO" sz="1100"/>
              <a:t> forward like </a:t>
            </a:r>
            <a:r>
              <a:rPr lang="nb-NO" sz="1100" err="1"/>
              <a:t>guardians</a:t>
            </a:r>
            <a:r>
              <a:rPr lang="nb-NO" sz="1100"/>
              <a:t> </a:t>
            </a:r>
            <a:r>
              <a:rPr lang="nb-NO" sz="1100" err="1"/>
              <a:t>of</a:t>
            </a:r>
            <a:r>
              <a:rPr lang="nb-NO" sz="1100"/>
              <a:t> a </a:t>
            </a:r>
            <a:r>
              <a:rPr lang="nb-NO" sz="1100" err="1"/>
              <a:t>secret</a:t>
            </a:r>
            <a:r>
              <a:rPr lang="nb-NO" sz="1100"/>
              <a:t>. The </a:t>
            </a:r>
            <a:r>
              <a:rPr lang="nb-NO" sz="1100" err="1"/>
              <a:t>catch</a:t>
            </a:r>
            <a:r>
              <a:rPr lang="nb-NO" sz="1100"/>
              <a:t>? </a:t>
            </a:r>
            <a:r>
              <a:rPr lang="nb-NO" sz="1100" err="1"/>
              <a:t>These</a:t>
            </a:r>
            <a:r>
              <a:rPr lang="nb-NO" sz="1100"/>
              <a:t> </a:t>
            </a:r>
            <a:r>
              <a:rPr lang="nb-NO" sz="1100" err="1"/>
              <a:t>doors</a:t>
            </a:r>
            <a:r>
              <a:rPr lang="nb-NO" sz="1100"/>
              <a:t> </a:t>
            </a:r>
            <a:r>
              <a:rPr lang="nb-NO" sz="1100" err="1"/>
              <a:t>yield</a:t>
            </a:r>
            <a:r>
              <a:rPr lang="nb-NO" sz="1100"/>
              <a:t> </a:t>
            </a:r>
            <a:r>
              <a:rPr lang="nb-NO" sz="1100" err="1"/>
              <a:t>only</a:t>
            </a:r>
            <a:r>
              <a:rPr lang="nb-NO" sz="1100"/>
              <a:t> to </a:t>
            </a:r>
            <a:r>
              <a:rPr lang="nb-NO" sz="1100" err="1"/>
              <a:t>the</a:t>
            </a:r>
            <a:r>
              <a:rPr lang="nb-NO" sz="1100"/>
              <a:t> touch </a:t>
            </a:r>
            <a:r>
              <a:rPr lang="nb-NO" sz="1100" err="1"/>
              <a:t>of</a:t>
            </a:r>
            <a:r>
              <a:rPr lang="nb-NO" sz="1100"/>
              <a:t> a </a:t>
            </a:r>
            <a:r>
              <a:rPr lang="nb-NO" sz="1100" err="1"/>
              <a:t>specific</a:t>
            </a:r>
            <a:r>
              <a:rPr lang="nb-NO" sz="1100"/>
              <a:t> </a:t>
            </a:r>
            <a:r>
              <a:rPr lang="nb-NO" sz="1100" err="1"/>
              <a:t>key</a:t>
            </a:r>
            <a:r>
              <a:rPr lang="nb-NO" sz="1100"/>
              <a:t>." - </a:t>
            </a:r>
            <a:r>
              <a:rPr lang="nb-NO" sz="1100" err="1"/>
              <a:t>ChatGPT</a:t>
            </a:r>
            <a:endParaRPr lang="nb-NO" sz="1100"/>
          </a:p>
        </p:txBody>
      </p:sp>
    </p:spTree>
    <p:extLst>
      <p:ext uri="{BB962C8B-B14F-4D97-AF65-F5344CB8AC3E}">
        <p14:creationId xmlns:p14="http://schemas.microsoft.com/office/powerpoint/2010/main" val="1525770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D000AA6-1491-42F5-AEB4-EB9AB05F6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420482"/>
            <a:ext cx="7027035" cy="269431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/>
              <a:t>Does it work?</a:t>
            </a:r>
            <a:endParaRPr lang="nb-NO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CD241308-6BAA-4988-BE45-0671370E7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Results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8B762E-E798-4B94-97A0-B637EFCD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732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BB18225-2485-4FB6-B9D2-3863ADBE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78" y="665389"/>
            <a:ext cx="5295900" cy="1507193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700" spc="600"/>
              <a:t>Empty environment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D8FC4EE-5A75-4308-9996-349EFD0C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479" y="2400301"/>
            <a:ext cx="5295900" cy="36956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/>
              <a:t>It does work!</a:t>
            </a:r>
          </a:p>
          <a:p>
            <a:r>
              <a:rPr lang="en-US" sz="1900"/>
              <a:t>All LLM methods outperform baseline</a:t>
            </a:r>
          </a:p>
          <a:p>
            <a:r>
              <a:rPr lang="en-US" sz="1900"/>
              <a:t>Policy shaping and A2C2 performs best</a:t>
            </a:r>
          </a:p>
          <a:p>
            <a:r>
              <a:rPr lang="en-US" sz="1900"/>
              <a:t>Simple environment means direct recommendations perform best</a:t>
            </a:r>
          </a:p>
          <a:p>
            <a:r>
              <a:rPr lang="en-US" sz="1900"/>
              <a:t>A2C2 outperforms baseline by 37%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900"/>
          </a:p>
          <a:p>
            <a:pPr>
              <a:buFont typeface="Arial" panose="020B0304020202020204" pitchFamily="34" charset="0"/>
              <a:buChar char="•"/>
            </a:pPr>
            <a:endParaRPr lang="en-US" sz="1900"/>
          </a:p>
          <a:p>
            <a:pPr lvl="1"/>
            <a:endParaRPr lang="en-US" sz="1700"/>
          </a:p>
          <a:p>
            <a:pPr>
              <a:buFont typeface="Arial" panose="020B0304020202020204" pitchFamily="34" charset="0"/>
              <a:buChar char="•"/>
            </a:pPr>
            <a:endParaRPr lang="en-US" sz="1900"/>
          </a:p>
          <a:p>
            <a:pPr marL="0" indent="0">
              <a:buNone/>
            </a:pPr>
            <a:endParaRPr lang="en-US" sz="1900"/>
          </a:p>
        </p:txBody>
      </p:sp>
      <p:sp>
        <p:nvSpPr>
          <p:cNvPr id="16" name="Slide Number Placeholder 17">
            <a:extLst>
              <a:ext uri="{FF2B5EF4-FFF2-40B4-BE49-F238E27FC236}">
                <a16:creationId xmlns:a16="http://schemas.microsoft.com/office/drawing/2014/main" id="{32E95C4D-CC3C-4C9D-B8E6-271568C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2" name="Picture 1" descr="A screenshot of a game&#10;&#10;Description automatically generated">
            <a:extLst>
              <a:ext uri="{FF2B5EF4-FFF2-40B4-BE49-F238E27FC236}">
                <a16:creationId xmlns:a16="http://schemas.microsoft.com/office/drawing/2014/main" id="{3F408E0D-B275-FFDF-F6A8-0DC271C7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84" y="46827"/>
            <a:ext cx="2607588" cy="2625006"/>
          </a:xfrm>
          <a:prstGeom prst="rect">
            <a:avLst/>
          </a:prstGeom>
        </p:spPr>
      </p:pic>
      <p:pic>
        <p:nvPicPr>
          <p:cNvPr id="3" name="Picture 2" descr="A graph of 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137AF92B-3704-A9E1-79B4-1D3456B0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24" y="2671959"/>
            <a:ext cx="4590079" cy="406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40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BB18225-2485-4FB6-B9D2-3863ADBE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78" y="665389"/>
            <a:ext cx="5295900" cy="1507193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700" spc="600" err="1"/>
              <a:t>Doorkey</a:t>
            </a:r>
            <a:r>
              <a:rPr lang="en-US" sz="2700" spc="600"/>
              <a:t> environment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D8FC4EE-5A75-4308-9996-349EFD0C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479" y="2400301"/>
            <a:ext cx="5295900" cy="36956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/>
              <a:t>LLM integration still very beneficial</a:t>
            </a:r>
          </a:p>
          <a:p>
            <a:r>
              <a:rPr lang="en-US" sz="1900"/>
              <a:t>A2C2 outperforms baseline by  38%</a:t>
            </a:r>
          </a:p>
          <a:p>
            <a:r>
              <a:rPr lang="en-US" sz="1900"/>
              <a:t>Policy influencing on its own struggles, probably because of the more complicated environment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900"/>
          </a:p>
          <a:p>
            <a:pPr>
              <a:buFont typeface="Arial" panose="020B0604020202020204" pitchFamily="34" charset="0"/>
              <a:buChar char="•"/>
            </a:pPr>
            <a:endParaRPr lang="en-US" sz="1900"/>
          </a:p>
          <a:p>
            <a:pPr>
              <a:buFont typeface="Arial" panose="020B0604020202020204" pitchFamily="34" charset="0"/>
              <a:buChar char="•"/>
            </a:pPr>
            <a:endParaRPr lang="en-US" sz="1900"/>
          </a:p>
          <a:p>
            <a:pPr>
              <a:buFont typeface="Arial" panose="020B0304020202020204" pitchFamily="34" charset="0"/>
              <a:buChar char="•"/>
            </a:pPr>
            <a:endParaRPr lang="en-US" sz="1900"/>
          </a:p>
          <a:p>
            <a:pPr lvl="1"/>
            <a:endParaRPr lang="en-US" sz="1700"/>
          </a:p>
          <a:p>
            <a:pPr>
              <a:buFont typeface="Arial" panose="020B0304020202020204" pitchFamily="34" charset="0"/>
              <a:buChar char="•"/>
            </a:pPr>
            <a:endParaRPr lang="en-US" sz="1900"/>
          </a:p>
          <a:p>
            <a:pPr marL="0" indent="0">
              <a:buNone/>
            </a:pPr>
            <a:endParaRPr lang="en-US" sz="1900"/>
          </a:p>
        </p:txBody>
      </p:sp>
      <p:sp>
        <p:nvSpPr>
          <p:cNvPr id="16" name="Slide Number Placeholder 17">
            <a:extLst>
              <a:ext uri="{FF2B5EF4-FFF2-40B4-BE49-F238E27FC236}">
                <a16:creationId xmlns:a16="http://schemas.microsoft.com/office/drawing/2014/main" id="{32E95C4D-CC3C-4C9D-B8E6-271568C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A7CCEBF0-614C-83BC-B73E-18E3E0C7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02" y="1715"/>
            <a:ext cx="2743200" cy="2747520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F62A75B-1D22-504C-32D6-4AC076F40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21" y="2881965"/>
            <a:ext cx="4396351" cy="390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16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D000AA6-1491-42F5-AEB4-EB9AB05F6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420482"/>
            <a:ext cx="7638222" cy="269431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/>
              <a:t>Introduction: The challenges of Learning in Complex Environments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CD241308-6BAA-4988-BE45-0671370E7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8B762E-E798-4B94-97A0-B637EFCD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622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BB18225-2485-4FB6-B9D2-3863ADBE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78" y="665389"/>
            <a:ext cx="5295900" cy="1507193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700" spc="600"/>
              <a:t>Unlockpickup environment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D8FC4EE-5A75-4308-9996-349EFD0C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479" y="2400301"/>
            <a:ext cx="5295900" cy="36956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/>
              <a:t>Very difficult for all methods</a:t>
            </a:r>
            <a:endParaRPr lang="en-US"/>
          </a:p>
          <a:p>
            <a:pPr lvl="1"/>
            <a:r>
              <a:rPr lang="en-US" sz="1700"/>
              <a:t>No method reaches over 0.10 in average reward</a:t>
            </a:r>
          </a:p>
          <a:p>
            <a:pPr>
              <a:buFont typeface="Arial" panose="020B0304020202020204" pitchFamily="34" charset="0"/>
              <a:buChar char="•"/>
            </a:pPr>
            <a:r>
              <a:rPr lang="en-US" sz="1900"/>
              <a:t>A2C2 and reward shaping perform best, policy struggles</a:t>
            </a:r>
          </a:p>
          <a:p>
            <a:pPr lvl="1"/>
            <a:r>
              <a:rPr lang="en-US" sz="1700"/>
              <a:t>Direct recommendations are not as beneficial in difficult environments where the recommendations may not be as good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900"/>
          </a:p>
          <a:p>
            <a:pPr>
              <a:buFont typeface="Arial" panose="020B0604020202020204" pitchFamily="34" charset="0"/>
              <a:buChar char="•"/>
            </a:pPr>
            <a:endParaRPr lang="en-US" sz="1900"/>
          </a:p>
          <a:p>
            <a:pPr>
              <a:buFont typeface="Arial" panose="020B0604020202020204" pitchFamily="34" charset="0"/>
              <a:buChar char="•"/>
            </a:pPr>
            <a:endParaRPr lang="en-US" sz="1900"/>
          </a:p>
          <a:p>
            <a:pPr>
              <a:buFont typeface="Arial" panose="020B0304020202020204" pitchFamily="34" charset="0"/>
              <a:buChar char="•"/>
            </a:pPr>
            <a:endParaRPr lang="en-US" sz="1900"/>
          </a:p>
          <a:p>
            <a:pPr lvl="1"/>
            <a:endParaRPr lang="en-US" sz="1700"/>
          </a:p>
          <a:p>
            <a:pPr>
              <a:buFont typeface="Arial" panose="020B0304020202020204" pitchFamily="34" charset="0"/>
              <a:buChar char="•"/>
            </a:pPr>
            <a:endParaRPr lang="en-US" sz="1900"/>
          </a:p>
          <a:p>
            <a:pPr marL="0" indent="0">
              <a:buNone/>
            </a:pPr>
            <a:endParaRPr lang="en-US" sz="1900"/>
          </a:p>
        </p:txBody>
      </p:sp>
      <p:sp>
        <p:nvSpPr>
          <p:cNvPr id="16" name="Slide Number Placeholder 17">
            <a:extLst>
              <a:ext uri="{FF2B5EF4-FFF2-40B4-BE49-F238E27FC236}">
                <a16:creationId xmlns:a16="http://schemas.microsoft.com/office/drawing/2014/main" id="{32E95C4D-CC3C-4C9D-B8E6-271568C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2" name="Picture 1" descr="A screenshot of a game&#10;&#10;Description automatically generated">
            <a:extLst>
              <a:ext uri="{FF2B5EF4-FFF2-40B4-BE49-F238E27FC236}">
                <a16:creationId xmlns:a16="http://schemas.microsoft.com/office/drawing/2014/main" id="{DC7704FC-E97E-EAC6-453C-FF8DB640A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41" y="36163"/>
            <a:ext cx="2988589" cy="2988589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3C26888-814A-EDCD-5127-A3D887344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46" y="3167223"/>
            <a:ext cx="4125132" cy="359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53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40326BA-4E25-E570-DB7A-2C7A4E21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Ethics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7F1E064-1E98-B15B-CC74-9D9DE6765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7695256" cy="41148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All considerations regarding LLMs are added to the RL framework</a:t>
            </a:r>
          </a:p>
          <a:p>
            <a:r>
              <a:rPr lang="en-US"/>
              <a:t>LLM is stochastic – it could add its own noise to the agent</a:t>
            </a:r>
          </a:p>
          <a:p>
            <a:r>
              <a:rPr lang="en-US"/>
              <a:t>LLM is biased – it could propose biased and/or unfair behavior</a:t>
            </a:r>
          </a:p>
          <a:p>
            <a:r>
              <a:rPr lang="en-US"/>
              <a:t>When used in real environments, this must be tested</a:t>
            </a:r>
          </a:p>
          <a:p>
            <a:pPr lvl="1"/>
            <a:r>
              <a:rPr lang="en-US"/>
              <a:t>Explainable AI is a step forward here!</a:t>
            </a:r>
          </a:p>
        </p:txBody>
      </p:sp>
    </p:spTree>
    <p:extLst>
      <p:ext uri="{BB962C8B-B14F-4D97-AF65-F5344CB8AC3E}">
        <p14:creationId xmlns:p14="http://schemas.microsoft.com/office/powerpoint/2010/main" val="1617306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30C7-3C0B-B1A4-B60D-5BCE09258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F5335-4224-CE55-FC6B-E94317E40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LLM integration is beneficial in many cases</a:t>
            </a:r>
          </a:p>
          <a:p>
            <a:pPr lvl="1"/>
            <a:r>
              <a:rPr lang="en-US"/>
              <a:t>Combination of reward shaping and policy influencing is beneficial in many cases</a:t>
            </a:r>
          </a:p>
          <a:p>
            <a:pPr lvl="1"/>
            <a:r>
              <a:rPr lang="en-US"/>
              <a:t>Policy influencing struggles in more complicated environments</a:t>
            </a:r>
          </a:p>
          <a:p>
            <a:pPr>
              <a:buFont typeface="Arial" panose="020B0304020202020204" pitchFamily="34" charset="0"/>
              <a:buChar char="•"/>
            </a:pPr>
            <a:r>
              <a:rPr lang="en-US"/>
              <a:t>Further work</a:t>
            </a:r>
          </a:p>
          <a:p>
            <a:pPr lvl="1"/>
            <a:r>
              <a:rPr lang="en-US"/>
              <a:t>Finetune Llama 2</a:t>
            </a:r>
          </a:p>
          <a:p>
            <a:pPr lvl="1"/>
            <a:r>
              <a:rPr lang="en-US"/>
              <a:t>Use a better LLM</a:t>
            </a:r>
          </a:p>
          <a:p>
            <a:pPr lvl="1"/>
            <a:r>
              <a:rPr lang="en-US"/>
              <a:t>Make policy influencing contribute to logits in a more consistent manner</a:t>
            </a:r>
          </a:p>
          <a:p>
            <a:pPr lvl="1"/>
            <a:r>
              <a:rPr lang="en-US"/>
              <a:t>Perform hyperparameter search</a:t>
            </a:r>
          </a:p>
        </p:txBody>
      </p:sp>
    </p:spTree>
    <p:extLst>
      <p:ext uri="{BB962C8B-B14F-4D97-AF65-F5344CB8AC3E}">
        <p14:creationId xmlns:p14="http://schemas.microsoft.com/office/powerpoint/2010/main" val="197126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BB18225-2485-4FB6-B9D2-3863ADBE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78" y="665389"/>
            <a:ext cx="5295900" cy="1507193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700" spc="600"/>
              <a:t>Learning in Complex Environments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D8FC4EE-5A75-4308-9996-349EFD0C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479" y="2400301"/>
            <a:ext cx="5295900" cy="3695699"/>
          </a:xfrm>
        </p:spPr>
        <p:txBody>
          <a:bodyPr>
            <a:normAutofit/>
          </a:bodyPr>
          <a:lstStyle/>
          <a:p>
            <a:r>
              <a:rPr lang="en-US" sz="1900"/>
              <a:t>Large state and action spaces</a:t>
            </a:r>
          </a:p>
          <a:p>
            <a:r>
              <a:rPr lang="en-US" sz="1900"/>
              <a:t>Hard for agent to reach goals – sparse rewards</a:t>
            </a:r>
          </a:p>
          <a:p>
            <a:r>
              <a:rPr lang="en-US" sz="1900"/>
              <a:t>Human intuition helps, and Large Language Models (LLMs) have this intuition built-in</a:t>
            </a:r>
          </a:p>
          <a:p>
            <a:r>
              <a:rPr lang="en-US" sz="1900"/>
              <a:t>Can intuition be integrated in Reinforcement Learning (RL)?</a:t>
            </a:r>
          </a:p>
          <a:p>
            <a:r>
              <a:rPr lang="en-US" sz="1900"/>
              <a:t>We examine how to do so, using LLMs</a:t>
            </a:r>
          </a:p>
          <a:p>
            <a:pPr marL="0" indent="0">
              <a:buNone/>
            </a:pPr>
            <a:endParaRPr lang="en-US" sz="1900"/>
          </a:p>
        </p:txBody>
      </p:sp>
      <p:sp>
        <p:nvSpPr>
          <p:cNvPr id="16" name="Slide Number Placeholder 17">
            <a:extLst>
              <a:ext uri="{FF2B5EF4-FFF2-40B4-BE49-F238E27FC236}">
                <a16:creationId xmlns:a16="http://schemas.microsoft.com/office/drawing/2014/main" id="{32E95C4D-CC3C-4C9D-B8E6-271568C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5" name="Bilde 4" descr="Et bilde som inneholder skjermbilde, diagram, sort&#10;&#10;Automatisk generert beskrivelse">
            <a:extLst>
              <a:ext uri="{FF2B5EF4-FFF2-40B4-BE49-F238E27FC236}">
                <a16:creationId xmlns:a16="http://schemas.microsoft.com/office/drawing/2014/main" id="{4A9B36E0-8E39-DEEF-2746-65AD44F14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72" y="375174"/>
            <a:ext cx="3881206" cy="2425754"/>
          </a:xfrm>
          <a:prstGeom prst="rect">
            <a:avLst/>
          </a:prstGeom>
          <a:noFill/>
        </p:spPr>
      </p:pic>
      <p:sp>
        <p:nvSpPr>
          <p:cNvPr id="11" name="TekstSylinder 10">
            <a:extLst>
              <a:ext uri="{FF2B5EF4-FFF2-40B4-BE49-F238E27FC236}">
                <a16:creationId xmlns:a16="http://schemas.microsoft.com/office/drawing/2014/main" id="{770FF819-52FF-1E04-3B58-EBF7B164D999}"/>
              </a:ext>
            </a:extLst>
          </p:cNvPr>
          <p:cNvSpPr txBox="1"/>
          <p:nvPr/>
        </p:nvSpPr>
        <p:spPr>
          <a:xfrm>
            <a:off x="1075621" y="2817091"/>
            <a:ext cx="38452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Pong: a simple environment with few states and only three actions.</a:t>
            </a:r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245DAC37-3228-EFDB-8458-704A6F427D42}"/>
              </a:ext>
            </a:extLst>
          </p:cNvPr>
          <p:cNvSpPr txBox="1"/>
          <p:nvPr/>
        </p:nvSpPr>
        <p:spPr>
          <a:xfrm>
            <a:off x="1039672" y="5765989"/>
            <a:ext cx="395521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/>
              <a:t>Elden Ring: large, complex environment where reaching the goal takes 60 hours even for a human. </a:t>
            </a:r>
          </a:p>
        </p:txBody>
      </p:sp>
      <p:pic>
        <p:nvPicPr>
          <p:cNvPr id="2" name="Bilde 1" descr="Elden Ring' gameplay preview includes first look at open-world exploration,  mounted combat, and boss fights">
            <a:extLst>
              <a:ext uri="{FF2B5EF4-FFF2-40B4-BE49-F238E27FC236}">
                <a16:creationId xmlns:a16="http://schemas.microsoft.com/office/drawing/2014/main" id="{0747919C-7728-98D8-3552-28A0D0D53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30" y="3285634"/>
            <a:ext cx="3890790" cy="248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73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D000AA6-1491-42F5-AEB4-EB9AB05F6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420482"/>
            <a:ext cx="7027035" cy="269431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/>
              <a:t>Background:</a:t>
            </a:r>
            <a:br>
              <a:rPr lang="en-US" sz="2800"/>
            </a:br>
            <a:r>
              <a:rPr lang="en-US" sz="2800"/>
              <a:t>A short Recap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CD241308-6BAA-4988-BE45-0671370E7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8B762E-E798-4B94-97A0-B637EFCD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27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BB18225-2485-4FB6-B9D2-3863ADBE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78" y="665389"/>
            <a:ext cx="5295900" cy="1507193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700" spc="600"/>
              <a:t>LLMs as Policy in RL</a:t>
            </a:r>
            <a:endParaRPr lang="nb-NO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D8FC4EE-5A75-4308-9996-349EFD0C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479" y="2400301"/>
            <a:ext cx="5295900" cy="369569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900"/>
              <a:t>LLM receives state observation, and is asked to suggest action</a:t>
            </a:r>
          </a:p>
          <a:p>
            <a:r>
              <a:rPr lang="en-US" sz="1900"/>
              <a:t>LLM influences probabilities of each action</a:t>
            </a:r>
          </a:p>
          <a:p>
            <a:pPr lvl="1"/>
            <a:r>
              <a:rPr lang="en-US" sz="1700"/>
              <a:t>Alongside actor in Actor-Critic Network</a:t>
            </a:r>
          </a:p>
          <a:p>
            <a:pPr>
              <a:buFont typeface="Arial" panose="020B0304020202020204" pitchFamily="34" charset="0"/>
              <a:buChar char="•"/>
            </a:pPr>
            <a:r>
              <a:rPr lang="en-US" sz="1900"/>
              <a:t>LLM-proposed actions get increased probabilities, others are lowered</a:t>
            </a:r>
          </a:p>
          <a:p>
            <a:pPr>
              <a:buFont typeface="Arial" panose="020B0304020202020204" pitchFamily="34" charset="0"/>
              <a:buChar char="•"/>
            </a:pPr>
            <a:r>
              <a:rPr lang="en-US" sz="1900"/>
              <a:t>Source literature:</a:t>
            </a:r>
          </a:p>
          <a:p>
            <a:pPr lvl="1"/>
            <a:r>
              <a:rPr lang="en-US" sz="1700"/>
              <a:t>Zhang et al., 2023</a:t>
            </a:r>
          </a:p>
          <a:p>
            <a:pPr lvl="1"/>
            <a:r>
              <a:rPr lang="en-US" sz="1700"/>
              <a:t>Li et al., 2022</a:t>
            </a:r>
          </a:p>
          <a:p>
            <a:pPr marL="0" indent="0">
              <a:buNone/>
            </a:pPr>
            <a:endParaRPr lang="en-US" sz="1900"/>
          </a:p>
        </p:txBody>
      </p:sp>
      <p:sp>
        <p:nvSpPr>
          <p:cNvPr id="16" name="Slide Number Placeholder 17">
            <a:extLst>
              <a:ext uri="{FF2B5EF4-FFF2-40B4-BE49-F238E27FC236}">
                <a16:creationId xmlns:a16="http://schemas.microsoft.com/office/drawing/2014/main" id="{32E95C4D-CC3C-4C9D-B8E6-271568C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8813EF4A-CE7F-F309-9810-50D1E3B3AA60}"/>
              </a:ext>
            </a:extLst>
          </p:cNvPr>
          <p:cNvSpPr txBox="1"/>
          <p:nvPr/>
        </p:nvSpPr>
        <p:spPr>
          <a:xfrm>
            <a:off x="435032" y="4936456"/>
            <a:ext cx="516836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Some environments may require very specific actions to be chosen at some timestep, such as with self-driving cars on the road.</a:t>
            </a:r>
          </a:p>
        </p:txBody>
      </p:sp>
      <p:pic>
        <p:nvPicPr>
          <p:cNvPr id="7" name="Bilde 6" descr="Planning the path for a Self-Driving Car on a Highway | by Priya Dwivedi |  Towards Data Science">
            <a:extLst>
              <a:ext uri="{FF2B5EF4-FFF2-40B4-BE49-F238E27FC236}">
                <a16:creationId xmlns:a16="http://schemas.microsoft.com/office/drawing/2014/main" id="{94D00C5E-FB8F-5C1B-9EB0-32DA4B81F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02" y="1697412"/>
            <a:ext cx="5176091" cy="324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02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BB18225-2485-4FB6-B9D2-3863ADBE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78" y="665389"/>
            <a:ext cx="5571321" cy="1507193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700" spc="600"/>
              <a:t>LLMs as Reward in RL</a:t>
            </a:r>
            <a:endParaRPr lang="nb-NO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D8FC4EE-5A75-4308-9996-349EFD0C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479" y="2400301"/>
            <a:ext cx="5295900" cy="36956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/>
              <a:t>LLM receives state observation, and is asked to suggest action</a:t>
            </a:r>
          </a:p>
          <a:p>
            <a:r>
              <a:rPr lang="en-US" sz="1900"/>
              <a:t>Agent acts independently; performed actions are captioned in natural text</a:t>
            </a:r>
          </a:p>
          <a:p>
            <a:r>
              <a:rPr lang="en-US" sz="1900"/>
              <a:t>Reward is given if agent acts similarly to suggested action</a:t>
            </a:r>
          </a:p>
          <a:p>
            <a:pPr lvl="1"/>
            <a:r>
              <a:rPr lang="en-US" sz="1700"/>
              <a:t>Independent of reward function in Actor-Critic</a:t>
            </a:r>
          </a:p>
          <a:p>
            <a:pPr>
              <a:lnSpc>
                <a:spcPct val="110000"/>
              </a:lnSpc>
              <a:buFont typeface="Arial" panose="020B0304020202020204" pitchFamily="34" charset="0"/>
              <a:buChar char="•"/>
            </a:pPr>
            <a:r>
              <a:rPr lang="en-US" sz="1900"/>
              <a:t>Source literature: </a:t>
            </a:r>
            <a:r>
              <a:rPr lang="en-US" sz="1700"/>
              <a:t>Du et al., 2023</a:t>
            </a:r>
          </a:p>
        </p:txBody>
      </p:sp>
      <p:sp>
        <p:nvSpPr>
          <p:cNvPr id="16" name="Slide Number Placeholder 17">
            <a:extLst>
              <a:ext uri="{FF2B5EF4-FFF2-40B4-BE49-F238E27FC236}">
                <a16:creationId xmlns:a16="http://schemas.microsoft.com/office/drawing/2014/main" id="{32E95C4D-CC3C-4C9D-B8E6-271568C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dirty="0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2" name="Bilde 1" descr="Psychology of the Candy Bowl - Foodtrainers®">
            <a:extLst>
              <a:ext uri="{FF2B5EF4-FFF2-40B4-BE49-F238E27FC236}">
                <a16:creationId xmlns:a16="http://schemas.microsoft.com/office/drawing/2014/main" id="{6623C70F-F3BC-BBC8-A82E-AA09B36E4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91" y="1420147"/>
            <a:ext cx="5142122" cy="3384234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3E3DC9C0-1AC7-6209-F64C-6008BD0CA20E}"/>
              </a:ext>
            </a:extLst>
          </p:cNvPr>
          <p:cNvSpPr txBox="1"/>
          <p:nvPr/>
        </p:nvSpPr>
        <p:spPr>
          <a:xfrm>
            <a:off x="514120" y="4829060"/>
            <a:ext cx="511366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1100"/>
              <a:t>Candy is </a:t>
            </a:r>
            <a:r>
              <a:rPr lang="nb-NO" sz="1100" err="1"/>
              <a:t>only</a:t>
            </a:r>
            <a:r>
              <a:rPr lang="nb-NO" sz="1100"/>
              <a:t> given to agents </a:t>
            </a:r>
            <a:r>
              <a:rPr lang="nb-NO" sz="1100" err="1"/>
              <a:t>who</a:t>
            </a:r>
            <a:r>
              <a:rPr lang="nb-NO" sz="1100"/>
              <a:t> </a:t>
            </a:r>
            <a:r>
              <a:rPr lang="nb-NO" sz="1100" err="1"/>
              <a:t>behave</a:t>
            </a:r>
            <a:r>
              <a:rPr lang="nb-NO" sz="1100"/>
              <a:t> </a:t>
            </a:r>
            <a:r>
              <a:rPr lang="nb-NO" sz="1100" err="1"/>
              <a:t>semantically</a:t>
            </a:r>
            <a:r>
              <a:rPr lang="nb-NO" sz="1100"/>
              <a:t> </a:t>
            </a:r>
            <a:r>
              <a:rPr lang="nb-NO" sz="1100" err="1"/>
              <a:t>similarly</a:t>
            </a:r>
            <a:r>
              <a:rPr lang="nb-NO" sz="1100"/>
              <a:t>!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46588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D000AA6-1491-42F5-AEB4-EB9AB05F6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420482"/>
            <a:ext cx="7027035" cy="269431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/>
              <a:t>Methods</a:t>
            </a:r>
            <a:endParaRPr lang="nb-NO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CD241308-6BAA-4988-BE45-0671370E7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8B762E-E798-4B94-97A0-B637EFCD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41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BB18225-2485-4FB6-B9D2-3863ADBE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78" y="665389"/>
            <a:ext cx="5295900" cy="1507193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700" spc="600"/>
              <a:t>Our approach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D8FC4EE-5A75-4308-9996-349EFD0C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479" y="2400301"/>
            <a:ext cx="5295900" cy="36956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/>
              <a:t>Compare three different methods of integrating an LLM with PPO</a:t>
            </a:r>
          </a:p>
          <a:p>
            <a:pPr lvl="1"/>
            <a:r>
              <a:rPr lang="en-US" sz="1700"/>
              <a:t>Reward shaping</a:t>
            </a:r>
          </a:p>
          <a:p>
            <a:pPr lvl="1"/>
            <a:r>
              <a:rPr lang="en-US" sz="1700"/>
              <a:t>Direct policy influencing</a:t>
            </a:r>
          </a:p>
          <a:p>
            <a:pPr lvl="1"/>
            <a:r>
              <a:rPr lang="en-US" sz="1700"/>
              <a:t>Both at the same time</a:t>
            </a:r>
          </a:p>
          <a:p>
            <a:pPr>
              <a:buFont typeface="Arial" panose="020B0304020202020204" pitchFamily="34" charset="0"/>
              <a:buChar char="•"/>
            </a:pPr>
            <a:r>
              <a:rPr lang="en-US" sz="1900"/>
              <a:t>We compare all these to baseline PPO</a:t>
            </a:r>
          </a:p>
          <a:p>
            <a:pPr marL="0" indent="0">
              <a:buNone/>
            </a:pPr>
            <a:endParaRPr lang="en-US" sz="1900"/>
          </a:p>
        </p:txBody>
      </p:sp>
      <p:sp>
        <p:nvSpPr>
          <p:cNvPr id="16" name="Slide Number Placeholder 17">
            <a:extLst>
              <a:ext uri="{FF2B5EF4-FFF2-40B4-BE49-F238E27FC236}">
                <a16:creationId xmlns:a16="http://schemas.microsoft.com/office/drawing/2014/main" id="{32E95C4D-CC3C-4C9D-B8E6-271568C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7" name="Bilde 6" descr="Balance Scale Marbles Images – Browse 4,096 Stock Photos, Vectors, and  Video | Adobe Stock">
            <a:extLst>
              <a:ext uri="{FF2B5EF4-FFF2-40B4-BE49-F238E27FC236}">
                <a16:creationId xmlns:a16="http://schemas.microsoft.com/office/drawing/2014/main" id="{B94A2FB6-8941-95EF-DC8E-FC3C32AFB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21" y="1879661"/>
            <a:ext cx="4666376" cy="309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93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BB18225-2485-4FB6-B9D2-3863ADBE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478" y="665389"/>
            <a:ext cx="5295900" cy="1507193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700" spc="600"/>
              <a:t>LLM integration details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D8FC4EE-5A75-4308-9996-349EFD0C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479" y="2400301"/>
            <a:ext cx="5295900" cy="36956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/>
              <a:t>How can an LLM interact with a non-textual world?</a:t>
            </a:r>
            <a:endParaRPr lang="en-US"/>
          </a:p>
          <a:p>
            <a:pPr>
              <a:buFont typeface="Arial" panose="020B0304020202020204" pitchFamily="34" charset="0"/>
              <a:buChar char="•"/>
            </a:pPr>
            <a:r>
              <a:rPr lang="en-US" sz="1900"/>
              <a:t>World and actions must be described in text</a:t>
            </a:r>
          </a:p>
          <a:p>
            <a:pPr lvl="1"/>
            <a:r>
              <a:rPr lang="en-US" sz="1700"/>
              <a:t>Hard-coded captioners</a:t>
            </a:r>
          </a:p>
          <a:p>
            <a:pPr>
              <a:buFont typeface="Arial" panose="020B0304020202020204" pitchFamily="34" charset="0"/>
              <a:buChar char="•"/>
            </a:pPr>
            <a:r>
              <a:rPr lang="en-US" sz="1900"/>
              <a:t>LLM gives textual answer to prompt</a:t>
            </a:r>
          </a:p>
          <a:p>
            <a:pPr>
              <a:buFont typeface="Arial" panose="020B0304020202020204" pitchFamily="34" charset="0"/>
              <a:buChar char="•"/>
            </a:pPr>
            <a:r>
              <a:rPr lang="en-US" sz="1900"/>
              <a:t>Action and answer can be compared semantically using encoding and cosine similarity</a:t>
            </a:r>
          </a:p>
          <a:p>
            <a:pPr>
              <a:buFont typeface="Arial" panose="020B0304020202020204" pitchFamily="34" charset="0"/>
              <a:buChar char="•"/>
            </a:pPr>
            <a:endParaRPr lang="en-US" sz="1900"/>
          </a:p>
          <a:p>
            <a:pPr lvl="1"/>
            <a:endParaRPr lang="en-US" sz="1700"/>
          </a:p>
          <a:p>
            <a:pPr>
              <a:buFont typeface="Arial" panose="020B0304020202020204" pitchFamily="34" charset="0"/>
              <a:buChar char="•"/>
            </a:pPr>
            <a:endParaRPr lang="en-US" sz="1900"/>
          </a:p>
          <a:p>
            <a:pPr marL="0" indent="0">
              <a:buNone/>
            </a:pPr>
            <a:endParaRPr lang="en-US" sz="1900"/>
          </a:p>
        </p:txBody>
      </p:sp>
      <p:sp>
        <p:nvSpPr>
          <p:cNvPr id="16" name="Slide Number Placeholder 17">
            <a:extLst>
              <a:ext uri="{FF2B5EF4-FFF2-40B4-BE49-F238E27FC236}">
                <a16:creationId xmlns:a16="http://schemas.microsoft.com/office/drawing/2014/main" id="{32E95C4D-CC3C-4C9D-B8E6-271568C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0" name="Picture 9" descr="A hand holding wine glasses&#10;&#10;Description automatically generated">
            <a:extLst>
              <a:ext uri="{FF2B5EF4-FFF2-40B4-BE49-F238E27FC236}">
                <a16:creationId xmlns:a16="http://schemas.microsoft.com/office/drawing/2014/main" id="{0B741456-0AE3-2894-FB3B-9058161EE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65" y="1980669"/>
            <a:ext cx="4485860" cy="2996053"/>
          </a:xfrm>
          <a:prstGeom prst="rect">
            <a:avLst/>
          </a:prstGeom>
        </p:spPr>
      </p:pic>
      <p:sp>
        <p:nvSpPr>
          <p:cNvPr id="11" name="TekstSylinder 10">
            <a:extLst>
              <a:ext uri="{FF2B5EF4-FFF2-40B4-BE49-F238E27FC236}">
                <a16:creationId xmlns:a16="http://schemas.microsoft.com/office/drawing/2014/main" id="{4713B35A-C17F-B776-D61C-8F4D5140C830}"/>
              </a:ext>
            </a:extLst>
          </p:cNvPr>
          <p:cNvSpPr txBox="1"/>
          <p:nvPr/>
        </p:nvSpPr>
        <p:spPr>
          <a:xfrm>
            <a:off x="550843" y="5003494"/>
            <a:ext cx="448937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1100" err="1"/>
              <a:t>Left</a:t>
            </a:r>
            <a:r>
              <a:rPr lang="nb-NO" sz="1100"/>
              <a:t>: PPO. Center: High </a:t>
            </a:r>
            <a:r>
              <a:rPr lang="nb-NO" sz="1100" err="1"/>
              <a:t>semantic</a:t>
            </a:r>
            <a:r>
              <a:rPr lang="nb-NO" sz="1100"/>
              <a:t> </a:t>
            </a:r>
            <a:r>
              <a:rPr lang="nb-NO" sz="1100" err="1"/>
              <a:t>similarity</a:t>
            </a:r>
            <a:r>
              <a:rPr lang="nb-NO" sz="1100"/>
              <a:t>. Right: LLM.</a:t>
            </a:r>
          </a:p>
        </p:txBody>
      </p:sp>
    </p:spTree>
    <p:extLst>
      <p:ext uri="{BB962C8B-B14F-4D97-AF65-F5344CB8AC3E}">
        <p14:creationId xmlns:p14="http://schemas.microsoft.com/office/powerpoint/2010/main" val="687987235"/>
      </p:ext>
    </p:extLst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Venice Beach">
      <a:dk1>
        <a:sysClr val="windowText" lastClr="000000"/>
      </a:dk1>
      <a:lt1>
        <a:sysClr val="window" lastClr="FFFFFF"/>
      </a:lt1>
      <a:dk2>
        <a:srgbClr val="2B3E3D"/>
      </a:dk2>
      <a:lt2>
        <a:srgbClr val="FEF3EB"/>
      </a:lt2>
      <a:accent1>
        <a:srgbClr val="FE8542"/>
      </a:accent1>
      <a:accent2>
        <a:srgbClr val="EC6D60"/>
      </a:accent2>
      <a:accent3>
        <a:srgbClr val="CDA32B"/>
      </a:accent3>
      <a:accent4>
        <a:srgbClr val="EE66A7"/>
      </a:accent4>
      <a:accent5>
        <a:srgbClr val="EA5F48"/>
      </a:accent5>
      <a:accent6>
        <a:srgbClr val="C8466B"/>
      </a:accent6>
      <a:hlink>
        <a:srgbClr val="E46153"/>
      </a:hlink>
      <a:folHlink>
        <a:srgbClr val="CF63B0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900</Words>
  <Application>Microsoft Office PowerPoint</Application>
  <PresentationFormat>Widescreen</PresentationFormat>
  <Paragraphs>171</Paragraphs>
  <Slides>22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22</vt:i4>
      </vt:variant>
    </vt:vector>
  </HeadingPairs>
  <TitlesOfParts>
    <vt:vector size="26" baseType="lpstr">
      <vt:lpstr>Arial</vt:lpstr>
      <vt:lpstr>Avenir Next LT Pro</vt:lpstr>
      <vt:lpstr>Avenir Next LT Pro Light</vt:lpstr>
      <vt:lpstr>VeniceBeachVTI</vt:lpstr>
      <vt:lpstr>Large Language Models in Reinforcement Learning – A Comparison of Methods</vt:lpstr>
      <vt:lpstr>Introduction: The challenges of Learning in Complex Environments</vt:lpstr>
      <vt:lpstr>Learning in Complex Environments</vt:lpstr>
      <vt:lpstr>Background: A short Recap</vt:lpstr>
      <vt:lpstr>LLMs as Policy in RL</vt:lpstr>
      <vt:lpstr>LLMs as Reward in RL</vt:lpstr>
      <vt:lpstr>Methods</vt:lpstr>
      <vt:lpstr>Our approach</vt:lpstr>
      <vt:lpstr>LLM integration details</vt:lpstr>
      <vt:lpstr>Pipeline</vt:lpstr>
      <vt:lpstr>Llama 2: our llm of "choice"</vt:lpstr>
      <vt:lpstr>Our Policy influencing method</vt:lpstr>
      <vt:lpstr>Our Reward shaping method</vt:lpstr>
      <vt:lpstr>Combination</vt:lpstr>
      <vt:lpstr>Experiments</vt:lpstr>
      <vt:lpstr>Minigrid Environments</vt:lpstr>
      <vt:lpstr>Does it work?</vt:lpstr>
      <vt:lpstr>Empty environment</vt:lpstr>
      <vt:lpstr>Doorkey environment</vt:lpstr>
      <vt:lpstr>Unlockpickup environment</vt:lpstr>
      <vt:lpstr>Ethics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Language Models in Reinforcement Learning – A Comparison of Methods</dc:title>
  <dc:creator>Adrian Duric</dc:creator>
  <cp:lastModifiedBy>Adrian Duric</cp:lastModifiedBy>
  <cp:revision>5</cp:revision>
  <dcterms:created xsi:type="dcterms:W3CDTF">2023-11-10T12:46:28Z</dcterms:created>
  <dcterms:modified xsi:type="dcterms:W3CDTF">2023-11-13T12:38:10Z</dcterms:modified>
</cp:coreProperties>
</file>